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5558F6-F93A-44F6-A813-E8BB8ED2DFE8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4BE3FB-27FD-4852-B168-516A84376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ages.ucomics.com/comics/ch/1991/ch910416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77200" cy="441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Understanding Grief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Jim </a:t>
            </a:r>
            <a:r>
              <a:rPr lang="en-US" dirty="0" err="1" smtClean="0"/>
              <a:t>Guinee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UCA Counseling Center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20, 2008</a:t>
            </a:r>
            <a:br>
              <a:rPr lang="en-US" dirty="0" smtClean="0"/>
            </a:br>
            <a:r>
              <a:rPr lang="en-US" dirty="0" smtClean="0"/>
              <a:t>APEN </a:t>
            </a:r>
            <a:r>
              <a:rPr lang="en-US" dirty="0" smtClean="0"/>
              <a:t>Conference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77200" cy="4571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Basis </a:t>
            </a:r>
            <a:r>
              <a:rPr lang="en-US" dirty="0" smtClean="0"/>
              <a:t>for “normal” grieving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700" b="1" dirty="0" smtClean="0"/>
              <a:t>A</a:t>
            </a:r>
            <a:r>
              <a:rPr lang="en-US" sz="6700" b="1" dirty="0" smtClean="0"/>
              <a:t>.  Some general comments</a:t>
            </a:r>
            <a:endParaRPr lang="en-US" sz="6700" dirty="0" smtClean="0"/>
          </a:p>
          <a:p>
            <a:pPr>
              <a:buNone/>
            </a:pPr>
            <a:r>
              <a:rPr lang="en-US" sz="6700" b="1" dirty="0" smtClean="0"/>
              <a:t> </a:t>
            </a:r>
            <a:endParaRPr lang="en-US" sz="6700" dirty="0" smtClean="0"/>
          </a:p>
          <a:p>
            <a:pPr>
              <a:buNone/>
            </a:pPr>
            <a:r>
              <a:rPr lang="en-US" sz="6700" dirty="0" smtClean="0"/>
              <a:t>	-</a:t>
            </a:r>
            <a:r>
              <a:rPr lang="en-US" sz="6700" dirty="0" smtClean="0"/>
              <a:t>What is normal differs over time (should it?)</a:t>
            </a:r>
          </a:p>
          <a:p>
            <a:pPr>
              <a:buNone/>
            </a:pPr>
            <a:r>
              <a:rPr lang="en-US" sz="6700" dirty="0" smtClean="0"/>
              <a:t>	-</a:t>
            </a:r>
            <a:r>
              <a:rPr lang="en-US" sz="6700" dirty="0" smtClean="0"/>
              <a:t>What is normal differs from culture to culture  </a:t>
            </a:r>
            <a:endParaRPr lang="en-US" sz="6700" dirty="0" smtClean="0"/>
          </a:p>
          <a:p>
            <a:pPr lvl="1">
              <a:buNone/>
            </a:pPr>
            <a:r>
              <a:rPr lang="en-US" sz="6700" dirty="0" smtClean="0"/>
              <a:t>    (</a:t>
            </a:r>
            <a:r>
              <a:rPr lang="en-US" sz="6700" dirty="0" smtClean="0"/>
              <a:t>e.g., Asian denial of death)</a:t>
            </a:r>
          </a:p>
          <a:p>
            <a:pPr>
              <a:buNone/>
            </a:pPr>
            <a:r>
              <a:rPr lang="en-US" sz="6700" b="1" dirty="0" smtClean="0"/>
              <a:t>	</a:t>
            </a:r>
            <a:endParaRPr lang="en-US" sz="6700" dirty="0" smtClean="0"/>
          </a:p>
          <a:p>
            <a:pPr>
              <a:buNone/>
            </a:pPr>
            <a:r>
              <a:rPr lang="en-US" sz="6700" b="1" dirty="0" smtClean="0"/>
              <a:t>B</a:t>
            </a:r>
            <a:r>
              <a:rPr lang="en-US" sz="6700" b="1" dirty="0" smtClean="0"/>
              <a:t>.  Common cognitive and behavioral reactions to grief</a:t>
            </a:r>
          </a:p>
          <a:p>
            <a:pPr>
              <a:buNone/>
            </a:pPr>
            <a:r>
              <a:rPr lang="en-US" sz="6700" dirty="0" smtClean="0"/>
              <a:t> </a:t>
            </a:r>
          </a:p>
          <a:p>
            <a:pPr>
              <a:buNone/>
            </a:pPr>
            <a:r>
              <a:rPr lang="en-US" sz="6700" dirty="0" smtClean="0"/>
              <a:t>	-</a:t>
            </a:r>
            <a:r>
              <a:rPr lang="en-US" sz="6700" dirty="0" smtClean="0"/>
              <a:t>Preservation of person’s personal </a:t>
            </a:r>
            <a:r>
              <a:rPr lang="en-US" sz="6700" dirty="0" smtClean="0"/>
              <a:t>things [e.g., “shrines”]</a:t>
            </a:r>
            <a:r>
              <a:rPr lang="en-US" sz="6700" dirty="0" smtClean="0"/>
              <a:t>	</a:t>
            </a:r>
          </a:p>
          <a:p>
            <a:pPr>
              <a:buNone/>
            </a:pPr>
            <a:r>
              <a:rPr lang="en-US" sz="6700" dirty="0" smtClean="0"/>
              <a:t> </a:t>
            </a:r>
          </a:p>
          <a:p>
            <a:pPr>
              <a:buNone/>
            </a:pPr>
            <a:r>
              <a:rPr lang="en-US" sz="6700" dirty="0" smtClean="0"/>
              <a:t>	-</a:t>
            </a:r>
            <a:r>
              <a:rPr lang="en-US" sz="6700" dirty="0" smtClean="0"/>
              <a:t>Attachment to physical reminders (especially important with </a:t>
            </a:r>
            <a:r>
              <a:rPr lang="en-US" sz="6700" dirty="0" smtClean="0"/>
              <a:t>children, who are concrete operational rather than abstract)   </a:t>
            </a:r>
            <a:endParaRPr lang="en-US" sz="6700" dirty="0" smtClean="0"/>
          </a:p>
          <a:p>
            <a:pPr>
              <a:buNone/>
            </a:pPr>
            <a:r>
              <a:rPr lang="en-US" sz="6700" dirty="0" smtClean="0"/>
              <a:t>	</a:t>
            </a:r>
            <a:r>
              <a:rPr lang="en-US" sz="6700" dirty="0" smtClean="0"/>
              <a:t> </a:t>
            </a:r>
          </a:p>
          <a:p>
            <a:pPr>
              <a:buNone/>
            </a:pPr>
            <a:r>
              <a:rPr lang="en-US" sz="6700" dirty="0" smtClean="0"/>
              <a:t>	-</a:t>
            </a:r>
            <a:r>
              <a:rPr lang="en-US" sz="6700" dirty="0" smtClean="0"/>
              <a:t>Dreams of the </a:t>
            </a:r>
            <a:r>
              <a:rPr lang="en-US" sz="6700" dirty="0" smtClean="0"/>
              <a:t>deceased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to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-People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experience a wide range of emotions,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especially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early on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in grief process</a:t>
            </a:r>
          </a:p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-People go through a discrete set of stages, </a:t>
            </a:r>
          </a:p>
          <a:p>
            <a:pPr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though not necessarily in linear fashion</a:t>
            </a:r>
          </a:p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-Stages can be applied to other LOSSES</a:t>
            </a:r>
          </a:p>
          <a:p>
            <a:pPr>
              <a:buNone/>
            </a:pP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-Stages can reveal where bereaved is STUCK</a:t>
            </a: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  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Theorized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  Shock/Denial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Fear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3.  Longing	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 Anger</a:t>
            </a: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5.  Depression		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 and finally…Acceptance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Grief process affected by…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Intensity </a:t>
            </a:r>
            <a:r>
              <a:rPr lang="en-US" b="1" dirty="0" smtClean="0"/>
              <a:t>of </a:t>
            </a:r>
            <a:r>
              <a:rPr lang="en-US" b="1" dirty="0" smtClean="0"/>
              <a:t>relationship</a:t>
            </a:r>
          </a:p>
          <a:p>
            <a:r>
              <a:rPr lang="en-US" b="1" dirty="0" smtClean="0"/>
              <a:t>Mental </a:t>
            </a:r>
            <a:r>
              <a:rPr lang="en-US" b="1" dirty="0" smtClean="0"/>
              <a:t>health (e.g., independence, security)</a:t>
            </a:r>
          </a:p>
          <a:p>
            <a:r>
              <a:rPr lang="en-US" b="1" dirty="0" smtClean="0"/>
              <a:t>Length </a:t>
            </a:r>
            <a:r>
              <a:rPr lang="en-US" b="1" dirty="0" smtClean="0"/>
              <a:t>of </a:t>
            </a:r>
            <a:r>
              <a:rPr lang="en-US" b="1" dirty="0" smtClean="0"/>
              <a:t>relationship</a:t>
            </a:r>
          </a:p>
          <a:p>
            <a:r>
              <a:rPr lang="en-US" b="1" dirty="0" smtClean="0"/>
              <a:t>Age </a:t>
            </a:r>
            <a:r>
              <a:rPr lang="en-US" b="1" dirty="0" smtClean="0"/>
              <a:t>of deceased</a:t>
            </a:r>
          </a:p>
          <a:p>
            <a:r>
              <a:rPr lang="en-US" b="1" dirty="0" smtClean="0"/>
              <a:t>Uniqueness </a:t>
            </a:r>
            <a:r>
              <a:rPr lang="en-US" b="1" dirty="0" smtClean="0"/>
              <a:t>of relationship</a:t>
            </a:r>
          </a:p>
          <a:p>
            <a:r>
              <a:rPr lang="en-US" b="1" dirty="0" smtClean="0"/>
              <a:t>Circumstances </a:t>
            </a:r>
            <a:r>
              <a:rPr lang="en-US" b="1" dirty="0" smtClean="0"/>
              <a:t>of </a:t>
            </a:r>
            <a:r>
              <a:rPr lang="en-US" b="1" dirty="0" smtClean="0"/>
              <a:t>death</a:t>
            </a:r>
          </a:p>
          <a:p>
            <a:pPr>
              <a:buNone/>
            </a:pPr>
            <a:r>
              <a:rPr lang="en-US" b="1" dirty="0" smtClean="0"/>
              <a:t>	[e.g., preventability of death]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err="1" smtClean="0"/>
              <a:t>e.g.,“anticipatory</a:t>
            </a:r>
            <a:r>
              <a:rPr lang="en-US" b="1" dirty="0" smtClean="0"/>
              <a:t> grief” </a:t>
            </a:r>
            <a:r>
              <a:rPr lang="en-US" b="1" dirty="0" smtClean="0"/>
              <a:t>vs. “sudden death</a:t>
            </a:r>
            <a:r>
              <a:rPr lang="en-US" b="1" dirty="0" smtClean="0"/>
              <a:t>”]</a:t>
            </a:r>
            <a:endParaRPr lang="en-US" b="1" dirty="0" smtClean="0"/>
          </a:p>
          <a:p>
            <a:r>
              <a:rPr lang="en-US" b="1" dirty="0" smtClean="0"/>
              <a:t>“Perceived</a:t>
            </a:r>
            <a:r>
              <a:rPr lang="en-US" b="1" dirty="0" smtClean="0"/>
              <a:t>” </a:t>
            </a:r>
            <a:r>
              <a:rPr lang="en-US" b="1" dirty="0" smtClean="0"/>
              <a:t>closeness</a:t>
            </a:r>
            <a:endParaRPr lang="en-US" b="1" dirty="0" smtClean="0"/>
          </a:p>
          <a:p>
            <a:r>
              <a:rPr lang="en-US" b="1" dirty="0" smtClean="0"/>
              <a:t>Religious beliefs</a:t>
            </a:r>
          </a:p>
          <a:p>
            <a:r>
              <a:rPr lang="en-US" b="1" dirty="0" smtClean="0"/>
              <a:t>Age of bereaved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Children and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A.  </a:t>
            </a:r>
            <a:r>
              <a:rPr lang="en-US" b="1" dirty="0" smtClean="0"/>
              <a:t>Some Thoughts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Children’s </a:t>
            </a:r>
            <a:r>
              <a:rPr lang="en-US" dirty="0" smtClean="0"/>
              <a:t>initial exposure </a:t>
            </a:r>
            <a:r>
              <a:rPr lang="en-US" dirty="0" smtClean="0"/>
              <a:t>often result </a:t>
            </a:r>
            <a:r>
              <a:rPr lang="en-US" dirty="0" smtClean="0"/>
              <a:t>of a pet dying</a:t>
            </a:r>
          </a:p>
          <a:p>
            <a:pPr>
              <a:buNone/>
            </a:pPr>
            <a:r>
              <a:rPr lang="en-US" dirty="0" smtClean="0"/>
              <a:t>		 </a:t>
            </a:r>
          </a:p>
          <a:p>
            <a:r>
              <a:rPr lang="en-US" dirty="0" smtClean="0"/>
              <a:t>  </a:t>
            </a:r>
            <a:r>
              <a:rPr lang="en-US" dirty="0" smtClean="0"/>
              <a:t>Children </a:t>
            </a:r>
            <a:r>
              <a:rPr lang="en-US" dirty="0" smtClean="0"/>
              <a:t>have a very hard time understanding </a:t>
            </a:r>
            <a:r>
              <a:rPr lang="en-US" dirty="0" smtClean="0"/>
              <a:t>death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Children</a:t>
            </a:r>
            <a:r>
              <a:rPr lang="en-US" dirty="0" smtClean="0"/>
              <a:t>: ages 0-5 death equated with departure, seen as </a:t>
            </a:r>
            <a:r>
              <a:rPr lang="en-US" dirty="0" smtClean="0"/>
              <a:t> 	                  temporary </a:t>
            </a:r>
            <a:r>
              <a:rPr lang="en-US" dirty="0" smtClean="0"/>
              <a:t>(i.e., sleep)</a:t>
            </a:r>
          </a:p>
          <a:p>
            <a:pPr>
              <a:buNone/>
            </a:pPr>
            <a:r>
              <a:rPr lang="en-US" dirty="0" smtClean="0"/>
              <a:t>	        	ages </a:t>
            </a:r>
            <a:r>
              <a:rPr lang="en-US" dirty="0" smtClean="0"/>
              <a:t>5-9 death can be undone; might not be </a:t>
            </a:r>
            <a:r>
              <a:rPr lang="en-US" dirty="0" smtClean="0"/>
              <a:t>	                 permanent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B.  </a:t>
            </a:r>
            <a:r>
              <a:rPr lang="en-US" b="1" dirty="0" smtClean="0"/>
              <a:t>Development of children’s understanding of death: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Death is </a:t>
            </a:r>
            <a:r>
              <a:rPr lang="en-US" b="1" dirty="0" smtClean="0"/>
              <a:t>permanent, universal, nonfunctional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Children and Death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018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C.  Typical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questions children ask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Why do people die? (why did X die?)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2. Are they being punished?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Where do they go?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4. When will they return?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Will YOU die?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  Suggestions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 not use euphemisms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[“Grandma is in God’s house”]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-It is not necessarily bad to take child to funeral service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 open and honest with children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Plan on revisiting the issue (again and again)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Remember the stages if grief, because you will see them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evidenced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your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children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LISTEN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LISTEN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Helping yourself and others respond to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 It is ok to not want to let go right away</a:t>
            </a:r>
          </a:p>
          <a:p>
            <a:pPr>
              <a:buNone/>
            </a:pPr>
            <a:r>
              <a:rPr lang="en-US" dirty="0" smtClean="0"/>
              <a:t>2.   You will never completely let go </a:t>
            </a:r>
          </a:p>
          <a:p>
            <a:pPr>
              <a:buNone/>
            </a:pPr>
            <a:r>
              <a:rPr lang="en-US" dirty="0" smtClean="0"/>
              <a:t>3.   How bad you feel should not be confused with how much you loved them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  It is good to talk to others and let others talk to </a:t>
            </a:r>
            <a:r>
              <a:rPr lang="en-US" dirty="0" smtClean="0"/>
              <a:t>you  [“Dear God”]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  Don’t be surprised if others react differently to this person’s death than you do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  Be patient with yourselves and others</a:t>
            </a:r>
          </a:p>
          <a:p>
            <a:pPr>
              <a:buNone/>
            </a:pPr>
            <a:r>
              <a:rPr lang="en-US" dirty="0" smtClean="0"/>
              <a:t>7.   Do </a:t>
            </a:r>
            <a:r>
              <a:rPr lang="en-US" dirty="0" smtClean="0"/>
              <a:t>not be surprised that a death will affect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many </a:t>
            </a:r>
            <a:r>
              <a:rPr lang="en-US" dirty="0" smtClean="0"/>
              <a:t>areas of your life</a:t>
            </a:r>
          </a:p>
          <a:p>
            <a:pPr lvl="0">
              <a:buNone/>
            </a:pPr>
            <a:r>
              <a:rPr lang="en-US" dirty="0" smtClean="0"/>
              <a:t>8.  What </a:t>
            </a:r>
            <a:r>
              <a:rPr lang="en-US" dirty="0" smtClean="0"/>
              <a:t>is “normal” and “abnormal” is </a:t>
            </a:r>
            <a:r>
              <a:rPr lang="en-US" dirty="0" smtClean="0"/>
              <a:t>more  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smtClean="0"/>
              <a:t>     HOW LONG rather than WHAT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  Plant seeds of hope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dirty="0" smtClean="0"/>
              <a:t>.  </a:t>
            </a:r>
            <a:r>
              <a:rPr lang="en-US" dirty="0" smtClean="0"/>
              <a:t>Start within and work out as far as possible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</p:txBody>
      </p:sp>
      <p:pic>
        <p:nvPicPr>
          <p:cNvPr id="4" name="Picture 3" descr="4501-funny-cartoon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28800"/>
            <a:ext cx="5410200" cy="417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171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en-US" dirty="0" smtClean="0"/>
              <a:t>lanning a trip?</a:t>
            </a:r>
            <a:endParaRPr lang="en-US" dirty="0"/>
          </a:p>
        </p:txBody>
      </p:sp>
      <p:pic>
        <p:nvPicPr>
          <p:cNvPr id="4" name="Content Placeholder 3" descr="otu_gnome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012" y="1774825"/>
            <a:ext cx="4625975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Pervasiveness of denial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Denial leads to living in the “</a:t>
            </a:r>
            <a:r>
              <a:rPr lang="en-US" b="1" dirty="0" smtClean="0"/>
              <a:t>here and now” </a:t>
            </a:r>
            <a:br>
              <a:rPr lang="en-US" b="1" dirty="0" smtClean="0"/>
            </a:br>
            <a:endParaRPr lang="en-US" b="1" dirty="0" smtClean="0"/>
          </a:p>
          <a:p>
            <a:pPr lvl="0"/>
            <a:r>
              <a:rPr lang="en-US" b="1" dirty="0" smtClean="0"/>
              <a:t>What plans do you have for the hereafter?</a:t>
            </a:r>
          </a:p>
          <a:p>
            <a:pPr>
              <a:buNone/>
            </a:pPr>
            <a:r>
              <a:rPr lang="en-US" b="1" dirty="0" smtClean="0"/>
              <a:t>	[</a:t>
            </a:r>
            <a:r>
              <a:rPr lang="en-US" b="1" dirty="0" smtClean="0"/>
              <a:t>e.g., living will, life insurance, burial plot]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Explaining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Study of death (and dying) is called “</a:t>
            </a:r>
            <a:r>
              <a:rPr lang="en-US" b="1" dirty="0" err="1" smtClean="0"/>
              <a:t>thanatology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Death is </a:t>
            </a:r>
            <a:r>
              <a:rPr lang="en-US" b="1" dirty="0" smtClean="0"/>
              <a:t>inevitable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smtClean="0"/>
              <a:t>The statistics on grieving are impressive: one out of every one person dies</a:t>
            </a:r>
            <a:r>
              <a:rPr lang="en-US" dirty="0" smtClean="0"/>
              <a:t>” [George </a:t>
            </a:r>
            <a:r>
              <a:rPr lang="en-US" dirty="0" smtClean="0"/>
              <a:t>Bernard Shaw]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Death </a:t>
            </a:r>
            <a:r>
              <a:rPr lang="en-US" b="1" dirty="0" smtClean="0"/>
              <a:t>is clearly a biological </a:t>
            </a:r>
            <a:r>
              <a:rPr lang="en-US" b="1" dirty="0" smtClean="0"/>
              <a:t>event</a:t>
            </a: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smtClean="0"/>
              <a:t>Physical Locus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r>
              <a:rPr lang="en-US" b="1" dirty="0" smtClean="0"/>
              <a:t>Religious </a:t>
            </a:r>
            <a:r>
              <a:rPr lang="en-US" b="1" dirty="0" smtClean="0"/>
              <a:t>/ spiritual issues come up a LOT with respect to death and dying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Timetables do push us forward</a:t>
            </a:r>
            <a:endParaRPr lang="en-US" dirty="0"/>
          </a:p>
        </p:txBody>
      </p:sp>
      <p:pic>
        <p:nvPicPr>
          <p:cNvPr id="4" name="Picture 8" descr="http://images.ucomics.com/comics/ch/1991/ch910416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7200" y="1828800"/>
            <a:ext cx="83058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781784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My childhood’s home I see again,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And sadden with the view;	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And still, as memory crowds my brain,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There’s pleasure in it too.	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Near twenty years have passed away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Since here I bid farewell	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 woods and fields, and scenes of play,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And playmates loved so well.		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Where many were, but few remain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Of old familiar things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But seeing them, to mind again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The lost and absent brings.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friends I left that parting day,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How changed, as time has sped!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Young childhood grown, strong manhood gray,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And half of all are dead.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Death more visible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Death more common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Mourning period more obvious and culturally defined [“custom of seclusion”]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Shorter Life Span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grief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.  Everyone has the </a:t>
            </a:r>
            <a:r>
              <a:rPr lang="en-US" b="1" dirty="0" smtClean="0"/>
              <a:t>painful experience of loss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B</a:t>
            </a:r>
            <a:r>
              <a:rPr lang="en-US" b="1" dirty="0" smtClean="0"/>
              <a:t>.</a:t>
            </a:r>
            <a:r>
              <a:rPr lang="en-US" dirty="0" smtClean="0"/>
              <a:t>  Our culture </a:t>
            </a:r>
            <a:r>
              <a:rPr lang="en-US" b="1" dirty="0" smtClean="0"/>
              <a:t>poorly understands</a:t>
            </a:r>
            <a:r>
              <a:rPr lang="en-US" dirty="0" smtClean="0"/>
              <a:t>, poorly responds to grieving individuals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C. </a:t>
            </a:r>
            <a:r>
              <a:rPr lang="en-US" dirty="0" smtClean="0"/>
              <a:t>The </a:t>
            </a:r>
            <a:r>
              <a:rPr lang="en-US" b="1" dirty="0" smtClean="0"/>
              <a:t>psychological responses</a:t>
            </a:r>
            <a:r>
              <a:rPr lang="en-US" dirty="0" smtClean="0"/>
              <a:t> to grieving are fairly common across a wide range of individuals, providing a kind of model by which we can analyze another’s grieving</a:t>
            </a:r>
          </a:p>
          <a:p>
            <a:endParaRPr lang="en-US" dirty="0" smtClean="0"/>
          </a:p>
          <a:p>
            <a:r>
              <a:rPr lang="en-US" b="1" dirty="0" smtClean="0"/>
              <a:t>D. </a:t>
            </a:r>
            <a:r>
              <a:rPr lang="en-US" dirty="0" smtClean="0"/>
              <a:t>Understanding the pattern of these psychological responses, this </a:t>
            </a:r>
            <a:r>
              <a:rPr lang="en-US" b="1" dirty="0" smtClean="0"/>
              <a:t>pattern can be applied</a:t>
            </a:r>
            <a:r>
              <a:rPr lang="en-US" dirty="0" smtClean="0"/>
              <a:t> to other “little deaths” (e.g.,  death of a relationship, job loss)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Bereavement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Anniversary Reactions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Frozen Grief / Ambiguous Loss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Mistreatment of the Deceased</a:t>
            </a:r>
          </a:p>
          <a:p>
            <a:endParaRPr lang="en-US" b="1" dirty="0" smtClean="0"/>
          </a:p>
          <a:p>
            <a:r>
              <a:rPr lang="en-US" b="1" dirty="0" smtClean="0"/>
              <a:t>Mummification</a:t>
            </a:r>
          </a:p>
          <a:p>
            <a:endParaRPr lang="en-US" b="1" dirty="0" smtClean="0"/>
          </a:p>
          <a:p>
            <a:r>
              <a:rPr lang="en-US" b="1" dirty="0" smtClean="0"/>
              <a:t>Bereavement Overload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108</TotalTime>
  <Words>327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Understanding Grief  Dr. Jim Guinee UCA Counseling Center  October 20, 2008 APEN Conference </vt:lpstr>
      <vt:lpstr>Planning a trip?</vt:lpstr>
      <vt:lpstr>Obstacles to planning</vt:lpstr>
      <vt:lpstr>Explaining Death</vt:lpstr>
      <vt:lpstr>Timetables do push us forward</vt:lpstr>
      <vt:lpstr>Slide 6</vt:lpstr>
      <vt:lpstr>Historical Changes</vt:lpstr>
      <vt:lpstr>Studying grief reactions</vt:lpstr>
      <vt:lpstr>Complicated Bereavement</vt:lpstr>
      <vt:lpstr>Basis for “normal” grieving </vt:lpstr>
      <vt:lpstr>Stages to Recovery</vt:lpstr>
      <vt:lpstr>Theorized Stages</vt:lpstr>
      <vt:lpstr>Grief process affected by… </vt:lpstr>
      <vt:lpstr>Children and Death</vt:lpstr>
      <vt:lpstr>Children and Death (cont’d)</vt:lpstr>
      <vt:lpstr>Helping yourself and others respond to grief</vt:lpstr>
      <vt:lpstr>Help (cont’d)</vt:lpstr>
      <vt:lpstr>The End?</vt:lpstr>
      <vt:lpstr>Slide 19</vt:lpstr>
    </vt:vector>
  </TitlesOfParts>
  <Company>University of Central Arkansas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UCA</dc:creator>
  <cp:lastModifiedBy>UCA</cp:lastModifiedBy>
  <cp:revision>33</cp:revision>
  <dcterms:created xsi:type="dcterms:W3CDTF">2008-10-20T01:55:32Z</dcterms:created>
  <dcterms:modified xsi:type="dcterms:W3CDTF">2008-10-20T03:44:06Z</dcterms:modified>
</cp:coreProperties>
</file>